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2"/>
    <p:sldId id="257" r:id="rId103"/>
    <p:sldId id="258" r:id="rId104"/>
    <p:sldId id="259" r:id="rId105"/>
    <p:sldId id="260" r:id="rId106"/>
    <p:sldId id="261" r:id="rId107"/>
    <p:sldId id="262" r:id="rId108"/>
    <p:sldId id="263" r:id="rId109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sap Condensed" charset="1" panose="020F0506030202060203"/>
      <p:regular r:id="rId14"/>
    </p:embeddedFont>
    <p:embeddedFont>
      <p:font typeface="Asap Condensed Bold" charset="1" panose="020F0806030202060203"/>
      <p:regular r:id="rId15"/>
    </p:embeddedFont>
    <p:embeddedFont>
      <p:font typeface="Asap Condensed Italics" charset="1" panose="020F05060302020D0203"/>
      <p:regular r:id="rId16"/>
    </p:embeddedFont>
    <p:embeddedFont>
      <p:font typeface="Asap Condensed Bold Italics" charset="1" panose="020F08060302020D0203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Radley" charset="1" panose="00000500000000000000"/>
      <p:regular r:id="rId20"/>
    </p:embeddedFont>
    <p:embeddedFont>
      <p:font typeface="Radley Italics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Poppins Thin" charset="1" panose="00000300000000000000"/>
      <p:regular r:id="rId32"/>
    </p:embeddedFont>
    <p:embeddedFont>
      <p:font typeface="Poppins Thin Italics" charset="1" panose="00000300000000000000"/>
      <p:regular r:id="rId33"/>
    </p:embeddedFont>
    <p:embeddedFont>
      <p:font typeface="Poppins Extra-Light" charset="1" panose="00000300000000000000"/>
      <p:regular r:id="rId34"/>
    </p:embeddedFont>
    <p:embeddedFont>
      <p:font typeface="Poppins Extra-Light Italics" charset="1" panose="00000300000000000000"/>
      <p:regular r:id="rId35"/>
    </p:embeddedFont>
    <p:embeddedFont>
      <p:font typeface="Poppins Light" charset="1" panose="00000400000000000000"/>
      <p:regular r:id="rId36"/>
    </p:embeddedFont>
    <p:embeddedFont>
      <p:font typeface="Poppins Light Italics" charset="1" panose="00000400000000000000"/>
      <p:regular r:id="rId37"/>
    </p:embeddedFont>
    <p:embeddedFont>
      <p:font typeface="Poppins Medium" charset="1" panose="00000600000000000000"/>
      <p:regular r:id="rId38"/>
    </p:embeddedFont>
    <p:embeddedFont>
      <p:font typeface="Poppins Medium Italics" charset="1" panose="00000600000000000000"/>
      <p:regular r:id="rId39"/>
    </p:embeddedFont>
    <p:embeddedFont>
      <p:font typeface="Poppins Semi-Bold" charset="1" panose="00000700000000000000"/>
      <p:regular r:id="rId40"/>
    </p:embeddedFont>
    <p:embeddedFont>
      <p:font typeface="Poppins Semi-Bold Italics" charset="1" panose="00000700000000000000"/>
      <p:regular r:id="rId41"/>
    </p:embeddedFont>
    <p:embeddedFont>
      <p:font typeface="Poppins Ultra-Bold" charset="1" panose="00000900000000000000"/>
      <p:regular r:id="rId42"/>
    </p:embeddedFont>
    <p:embeddedFont>
      <p:font typeface="Poppins Ultra-Bold Italics" charset="1" panose="00000900000000000000"/>
      <p:regular r:id="rId43"/>
    </p:embeddedFont>
    <p:embeddedFont>
      <p:font typeface="Poppins Heavy" charset="1" panose="00000A00000000000000"/>
      <p:regular r:id="rId44"/>
    </p:embeddedFont>
    <p:embeddedFont>
      <p:font typeface="Poppins Heavy Italics" charset="1" panose="00000A00000000000000"/>
      <p:regular r:id="rId45"/>
    </p:embeddedFont>
    <p:embeddedFont>
      <p:font typeface="Dumondi Condensed" charset="1" panose="00000000000000000000"/>
      <p:regular r:id="rId46"/>
    </p:embeddedFont>
    <p:embeddedFont>
      <p:font typeface="Dumondi Condensed Bold" charset="1" panose="00000000000000000000"/>
      <p:regular r:id="rId47"/>
    </p:embeddedFont>
    <p:embeddedFont>
      <p:font typeface="Dumondi Condensed Italics" charset="1" panose="00000000000000000000"/>
      <p:regular r:id="rId48"/>
    </p:embeddedFont>
    <p:embeddedFont>
      <p:font typeface="Dumondi Condensed Bold Italics" charset="1" panose="00000000000000000000"/>
      <p:regular r:id="rId49"/>
    </p:embeddedFont>
    <p:embeddedFont>
      <p:font typeface="Dumondi Condensed Thin" charset="1" panose="00000000000000000000"/>
      <p:regular r:id="rId50"/>
    </p:embeddedFont>
    <p:embeddedFont>
      <p:font typeface="Dumondi Condensed Thin Italics" charset="1" panose="00000000000000000000"/>
      <p:regular r:id="rId51"/>
    </p:embeddedFont>
    <p:embeddedFont>
      <p:font typeface="Dumondi Condensed Light" charset="1" panose="00000000000000000000"/>
      <p:regular r:id="rId52"/>
    </p:embeddedFont>
    <p:embeddedFont>
      <p:font typeface="Dumondi Condensed Light Italics" charset="1" panose="00000000000000000000"/>
      <p:regular r:id="rId53"/>
    </p:embeddedFont>
    <p:embeddedFont>
      <p:font typeface="Dumondi Condensed Medium" charset="1" panose="00000000000000000000"/>
      <p:regular r:id="rId54"/>
    </p:embeddedFont>
    <p:embeddedFont>
      <p:font typeface="Dumondi Condensed Medium Italics" charset="1" panose="00000000000000000000"/>
      <p:regular r:id="rId55"/>
    </p:embeddedFont>
    <p:embeddedFont>
      <p:font typeface="Dumondi Condensed Semi-Bold" charset="1" panose="00000000000000000000"/>
      <p:regular r:id="rId56"/>
    </p:embeddedFont>
    <p:embeddedFont>
      <p:font typeface="Dumondi Condensed Semi-Bold Italics" charset="1" panose="00000000000000000000"/>
      <p:regular r:id="rId57"/>
    </p:embeddedFont>
    <p:embeddedFont>
      <p:font typeface="Dumondi Condensed Ultra-Bold" charset="1" panose="00000000000000000000"/>
      <p:regular r:id="rId58"/>
    </p:embeddedFont>
    <p:embeddedFont>
      <p:font typeface="Dumondi Condensed Ultra-Bold Italics" charset="1" panose="00000000000000000000"/>
      <p:regular r:id="rId59"/>
    </p:embeddedFont>
    <p:embeddedFont>
      <p:font typeface="Dumondi Condensed Heavy" charset="1" panose="00000000000000000000"/>
      <p:regular r:id="rId60"/>
    </p:embeddedFont>
    <p:embeddedFont>
      <p:font typeface="Dumondi Condensed Heavy Italics" charset="1" panose="00000000000000000000"/>
      <p:regular r:id="rId61"/>
    </p:embeddedFont>
    <p:embeddedFont>
      <p:font typeface="Agrandir" charset="1" panose="00000500000000000000"/>
      <p:regular r:id="rId62"/>
    </p:embeddedFont>
    <p:embeddedFont>
      <p:font typeface="Agrandir Bold" charset="1" panose="00000800000000000000"/>
      <p:regular r:id="rId63"/>
    </p:embeddedFont>
    <p:embeddedFont>
      <p:font typeface="Agrandir Italics" charset="1" panose="00000500000000000000"/>
      <p:regular r:id="rId64"/>
    </p:embeddedFont>
    <p:embeddedFont>
      <p:font typeface="Agrandir Bold Italics" charset="1" panose="00000800000000000000"/>
      <p:regular r:id="rId65"/>
    </p:embeddedFont>
    <p:embeddedFont>
      <p:font typeface="Agrandir Thin" charset="1" panose="00000200000000000000"/>
      <p:regular r:id="rId66"/>
    </p:embeddedFont>
    <p:embeddedFont>
      <p:font typeface="Agrandir Thin Italics" charset="1" panose="00000200000000000000"/>
      <p:regular r:id="rId67"/>
    </p:embeddedFont>
    <p:embeddedFont>
      <p:font typeface="Agrandir Medium" charset="1" panose="00000600000000000000"/>
      <p:regular r:id="rId68"/>
    </p:embeddedFont>
    <p:embeddedFont>
      <p:font typeface="Agrandir Medium Italics" charset="1" panose="00000600000000000000"/>
      <p:regular r:id="rId69"/>
    </p:embeddedFont>
    <p:embeddedFont>
      <p:font typeface="Agrandir Ultra-Bold" charset="1" panose="00000A00000000000000"/>
      <p:regular r:id="rId70"/>
    </p:embeddedFont>
    <p:embeddedFont>
      <p:font typeface="Agrandir Ultra-Bold Italics" charset="1" panose="00000A00000000000000"/>
      <p:regular r:id="rId71"/>
    </p:embeddedFont>
    <p:embeddedFont>
      <p:font typeface="Agrandir Heavy" charset="1" panose="00000900000000000000"/>
      <p:regular r:id="rId72"/>
    </p:embeddedFont>
    <p:embeddedFont>
      <p:font typeface="Agrandir Heavy Italics" charset="1" panose="00000900000000000000"/>
      <p:regular r:id="rId73"/>
    </p:embeddedFont>
    <p:embeddedFont>
      <p:font typeface="29LT Adir" charset="1" panose="00000506000000000000"/>
      <p:regular r:id="rId74"/>
    </p:embeddedFont>
    <p:embeddedFont>
      <p:font typeface="29LT Adir Bold" charset="1" panose="00000806000000000000"/>
      <p:regular r:id="rId75"/>
    </p:embeddedFont>
    <p:embeddedFont>
      <p:font typeface="29LT Adir Thin" charset="1" panose="00000206000000000000"/>
      <p:regular r:id="rId76"/>
    </p:embeddedFont>
    <p:embeddedFont>
      <p:font typeface="29LT Adir Extra-Light" charset="1" panose="00000306000000000000"/>
      <p:regular r:id="rId77"/>
    </p:embeddedFont>
    <p:embeddedFont>
      <p:font typeface="29LT Adir Light" charset="1" panose="00000406000000000000"/>
      <p:regular r:id="rId78"/>
    </p:embeddedFont>
    <p:embeddedFont>
      <p:font typeface="29LT Adir Medium" charset="1" panose="00000606000000000000"/>
      <p:regular r:id="rId79"/>
    </p:embeddedFont>
    <p:embeddedFont>
      <p:font typeface="29LT Adir Semi-Bold" charset="1" panose="00000706000000000000"/>
      <p:regular r:id="rId80"/>
    </p:embeddedFont>
    <p:embeddedFont>
      <p:font typeface="29LT Adir Ultra-Bold" charset="1" panose="00000906000000000000"/>
      <p:regular r:id="rId81"/>
    </p:embeddedFont>
    <p:embeddedFont>
      <p:font typeface="Open Sans 2" charset="1" panose="020B0606030504020204"/>
      <p:regular r:id="rId82"/>
    </p:embeddedFont>
    <p:embeddedFont>
      <p:font typeface="Open Sans 2 Bold" charset="1" panose="020B0806030504020204"/>
      <p:regular r:id="rId83"/>
    </p:embeddedFont>
    <p:embeddedFont>
      <p:font typeface="Open Sans 2 Italics" charset="1" panose="020B0606030504020204"/>
      <p:regular r:id="rId84"/>
    </p:embeddedFont>
    <p:embeddedFont>
      <p:font typeface="Open Sans 2 Bold Italics" charset="1" panose="020B0806030504020204"/>
      <p:regular r:id="rId85"/>
    </p:embeddedFont>
    <p:embeddedFont>
      <p:font typeface="Open Sans 2 Light" charset="1" panose="020B0306030504020204"/>
      <p:regular r:id="rId86"/>
    </p:embeddedFont>
    <p:embeddedFont>
      <p:font typeface="Open Sans 2 Light Italics" charset="1" panose="020B0306030504020204"/>
      <p:regular r:id="rId87"/>
    </p:embeddedFont>
    <p:embeddedFont>
      <p:font typeface="Open Sans 2 Ultra-Bold" charset="1" panose="00000000000000000000"/>
      <p:regular r:id="rId88"/>
    </p:embeddedFont>
    <p:embeddedFont>
      <p:font typeface="Open Sans 2 Ultra-Bold Italics" charset="1" panose="00000000000000000000"/>
      <p:regular r:id="rId89"/>
    </p:embeddedFont>
    <p:embeddedFont>
      <p:font typeface="Open Sans 1" charset="1" panose="00000000000000000000"/>
      <p:regular r:id="rId90"/>
    </p:embeddedFont>
    <p:embeddedFont>
      <p:font typeface="Open Sans 1 Bold" charset="1" panose="00000000000000000000"/>
      <p:regular r:id="rId91"/>
    </p:embeddedFont>
    <p:embeddedFont>
      <p:font typeface="Open Sans 1 Italics" charset="1" panose="00000000000000000000"/>
      <p:regular r:id="rId92"/>
    </p:embeddedFont>
    <p:embeddedFont>
      <p:font typeface="Open Sans 1 Bold Italics" charset="1" panose="00000000000000000000"/>
      <p:regular r:id="rId93"/>
    </p:embeddedFont>
    <p:embeddedFont>
      <p:font typeface="Open Sans 1 Light" charset="1" panose="00000000000000000000"/>
      <p:regular r:id="rId94"/>
    </p:embeddedFont>
    <p:embeddedFont>
      <p:font typeface="Open Sans 1 Light Italics" charset="1" panose="00000000000000000000"/>
      <p:regular r:id="rId95"/>
    </p:embeddedFont>
    <p:embeddedFont>
      <p:font typeface="Open Sans 1 Medium" charset="1" panose="00000000000000000000"/>
      <p:regular r:id="rId96"/>
    </p:embeddedFont>
    <p:embeddedFont>
      <p:font typeface="Open Sans 1 Medium Italics" charset="1" panose="00000000000000000000"/>
      <p:regular r:id="rId97"/>
    </p:embeddedFont>
    <p:embeddedFont>
      <p:font typeface="Open Sans 1 Semi-Bold" charset="1" panose="00000000000000000000"/>
      <p:regular r:id="rId98"/>
    </p:embeddedFont>
    <p:embeddedFont>
      <p:font typeface="Open Sans 1 Semi-Bold Italics" charset="1" panose="00000000000000000000"/>
      <p:regular r:id="rId99"/>
    </p:embeddedFont>
    <p:embeddedFont>
      <p:font typeface="Open Sans 1 Ultra-Bold" charset="1" panose="00000000000000000000"/>
      <p:regular r:id="rId100"/>
    </p:embeddedFont>
    <p:embeddedFont>
      <p:font typeface="Open Sans 1 Ultra-Bold Italics" charset="1" panose="00000000000000000000"/>
      <p:regular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slides/slide1.xml" Type="http://schemas.openxmlformats.org/officeDocument/2006/relationships/slide"/><Relationship Id="rId103" Target="slides/slide2.xml" Type="http://schemas.openxmlformats.org/officeDocument/2006/relationships/slide"/><Relationship Id="rId104" Target="slides/slide3.xml" Type="http://schemas.openxmlformats.org/officeDocument/2006/relationships/slide"/><Relationship Id="rId105" Target="slides/slide4.xml" Type="http://schemas.openxmlformats.org/officeDocument/2006/relationships/slide"/><Relationship Id="rId106" Target="slides/slide5.xml" Type="http://schemas.openxmlformats.org/officeDocument/2006/relationships/slide"/><Relationship Id="rId107" Target="slides/slide6.xml" Type="http://schemas.openxmlformats.org/officeDocument/2006/relationships/slide"/><Relationship Id="rId108" Target="slides/slide7.xml" Type="http://schemas.openxmlformats.org/officeDocument/2006/relationships/slide"/><Relationship Id="rId109" Target="slides/slide8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9244" y="5173308"/>
            <a:ext cx="12421778" cy="124217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7772" y="3236201"/>
            <a:ext cx="7571377" cy="366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1"/>
              </a:lnSpc>
            </a:pPr>
            <a:r>
              <a:rPr lang="en-US" sz="6943" spc="-138">
                <a:solidFill>
                  <a:srgbClr val="7ED957"/>
                </a:solidFill>
                <a:latin typeface="Anonymous Pro Bold"/>
              </a:rPr>
              <a:t>SIGN LANGUAGE</a:t>
            </a:r>
          </a:p>
          <a:p>
            <a:pPr algn="ctr">
              <a:lnSpc>
                <a:spcPts val="9721"/>
              </a:lnSpc>
              <a:spcBef>
                <a:spcPct val="0"/>
              </a:spcBef>
            </a:pPr>
            <a:r>
              <a:rPr lang="en-US" sz="6943" spc="-138">
                <a:solidFill>
                  <a:srgbClr val="7ED957"/>
                </a:solidFill>
                <a:latin typeface="Anonymous Pro Bold"/>
              </a:rPr>
              <a:t>TRANSLATION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  <a:ln w="952500" cap="sq">
              <a:solidFill>
                <a:srgbClr val="D8501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11000" y="3751975"/>
            <a:ext cx="7720322" cy="4428284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D8501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2D415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3404" t="0" r="-3404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572645" y="6875730"/>
            <a:ext cx="7734976" cy="1527658"/>
          </a:xfrm>
          <a:custGeom>
            <a:avLst/>
            <a:gdLst/>
            <a:ahLst/>
            <a:cxnLst/>
            <a:rect r="r" b="b" t="t" l="l"/>
            <a:pathLst>
              <a:path h="1527658" w="7734976">
                <a:moveTo>
                  <a:pt x="0" y="0"/>
                </a:moveTo>
                <a:lnTo>
                  <a:pt x="7734976" y="0"/>
                </a:lnTo>
                <a:lnTo>
                  <a:pt x="7734976" y="1527658"/>
                </a:lnTo>
                <a:lnTo>
                  <a:pt x="0" y="152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7772" y="150167"/>
            <a:ext cx="2139333" cy="2993033"/>
          </a:xfrm>
          <a:custGeom>
            <a:avLst/>
            <a:gdLst/>
            <a:ahLst/>
            <a:cxnLst/>
            <a:rect r="r" b="b" t="t" l="l"/>
            <a:pathLst>
              <a:path h="2993033" w="2139333">
                <a:moveTo>
                  <a:pt x="0" y="0"/>
                </a:moveTo>
                <a:lnTo>
                  <a:pt x="2139333" y="0"/>
                </a:lnTo>
                <a:lnTo>
                  <a:pt x="2139333" y="2993034"/>
                </a:lnTo>
                <a:lnTo>
                  <a:pt x="0" y="299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41567" y="0"/>
            <a:ext cx="2651718" cy="3143201"/>
          </a:xfrm>
          <a:custGeom>
            <a:avLst/>
            <a:gdLst/>
            <a:ahLst/>
            <a:cxnLst/>
            <a:rect r="r" b="b" t="t" l="l"/>
            <a:pathLst>
              <a:path h="3143201" w="2651718">
                <a:moveTo>
                  <a:pt x="0" y="0"/>
                </a:moveTo>
                <a:lnTo>
                  <a:pt x="2651718" y="0"/>
                </a:lnTo>
                <a:lnTo>
                  <a:pt x="2651718" y="3143201"/>
                </a:lnTo>
                <a:lnTo>
                  <a:pt x="0" y="3143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07090" y="150167"/>
            <a:ext cx="1273821" cy="2993033"/>
          </a:xfrm>
          <a:custGeom>
            <a:avLst/>
            <a:gdLst/>
            <a:ahLst/>
            <a:cxnLst/>
            <a:rect r="r" b="b" t="t" l="l"/>
            <a:pathLst>
              <a:path h="2993033" w="1273821">
                <a:moveTo>
                  <a:pt x="0" y="0"/>
                </a:moveTo>
                <a:lnTo>
                  <a:pt x="1273820" y="0"/>
                </a:lnTo>
                <a:lnTo>
                  <a:pt x="1273820" y="2993034"/>
                </a:lnTo>
                <a:lnTo>
                  <a:pt x="0" y="2993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23970" y="150167"/>
            <a:ext cx="1839355" cy="2993033"/>
          </a:xfrm>
          <a:custGeom>
            <a:avLst/>
            <a:gdLst/>
            <a:ahLst/>
            <a:cxnLst/>
            <a:rect r="r" b="b" t="t" l="l"/>
            <a:pathLst>
              <a:path h="2993033" w="1839355">
                <a:moveTo>
                  <a:pt x="0" y="0"/>
                </a:moveTo>
                <a:lnTo>
                  <a:pt x="1839355" y="0"/>
                </a:lnTo>
                <a:lnTo>
                  <a:pt x="1839355" y="2993034"/>
                </a:lnTo>
                <a:lnTo>
                  <a:pt x="0" y="29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65665" y="370832"/>
            <a:ext cx="4032865" cy="2551704"/>
          </a:xfrm>
          <a:custGeom>
            <a:avLst/>
            <a:gdLst/>
            <a:ahLst/>
            <a:cxnLst/>
            <a:rect r="r" b="b" t="t" l="l"/>
            <a:pathLst>
              <a:path h="2551704" w="4032865">
                <a:moveTo>
                  <a:pt x="0" y="0"/>
                </a:moveTo>
                <a:lnTo>
                  <a:pt x="4032865" y="0"/>
                </a:lnTo>
                <a:lnTo>
                  <a:pt x="4032865" y="2551704"/>
                </a:lnTo>
                <a:lnTo>
                  <a:pt x="0" y="25517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43155" y="7733261"/>
            <a:ext cx="3920610" cy="133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519">
                <a:solidFill>
                  <a:srgbClr val="FDFDFD"/>
                </a:solidFill>
                <a:latin typeface="Open Sans 1 Bold"/>
              </a:rPr>
              <a:t>Theme: </a:t>
            </a:r>
            <a:r>
              <a:rPr lang="en-US" sz="4519" u="sng">
                <a:solidFill>
                  <a:srgbClr val="FFFFFF"/>
                </a:solidFill>
                <a:latin typeface="Open Sans 1 Bold"/>
              </a:rPr>
              <a:t>Wearables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43776" y="8346238"/>
            <a:ext cx="2177838" cy="163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2D4154"/>
                </a:solidFill>
                <a:latin typeface="29LT Adir Bold"/>
              </a:rPr>
              <a:t>Team Binary Pandits</a:t>
            </a:r>
            <a:r>
              <a:rPr lang="en-US" sz="2299">
                <a:solidFill>
                  <a:srgbClr val="E028E5"/>
                </a:solidFill>
                <a:latin typeface="29LT Adir Bold"/>
              </a:rPr>
              <a:t>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E028E5"/>
                </a:solidFill>
                <a:latin typeface="29LT Adir Bold"/>
              </a:rPr>
              <a:t>Abhinav Deshpande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E028E5"/>
                </a:solidFill>
                <a:latin typeface="29LT Adir Bold"/>
              </a:rPr>
              <a:t>Ajitesh Kumar Singh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E028E5"/>
                </a:solidFill>
                <a:latin typeface="29LT Adir Bold"/>
              </a:rPr>
              <a:t>Vedant 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7678" y="-643475"/>
            <a:ext cx="1286950" cy="12869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23486" y="7489234"/>
            <a:ext cx="1286950" cy="12869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501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9316" y="3602500"/>
            <a:ext cx="1714194" cy="2693734"/>
          </a:xfrm>
          <a:custGeom>
            <a:avLst/>
            <a:gdLst/>
            <a:ahLst/>
            <a:cxnLst/>
            <a:rect r="r" b="b" t="t" l="l"/>
            <a:pathLst>
              <a:path h="2693734" w="1714194">
                <a:moveTo>
                  <a:pt x="0" y="0"/>
                </a:moveTo>
                <a:lnTo>
                  <a:pt x="1714195" y="0"/>
                </a:lnTo>
                <a:lnTo>
                  <a:pt x="1714195" y="2693734"/>
                </a:lnTo>
                <a:lnTo>
                  <a:pt x="0" y="269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4987" y="3569612"/>
            <a:ext cx="2538499" cy="2644270"/>
          </a:xfrm>
          <a:custGeom>
            <a:avLst/>
            <a:gdLst/>
            <a:ahLst/>
            <a:cxnLst/>
            <a:rect r="r" b="b" t="t" l="l"/>
            <a:pathLst>
              <a:path h="2644270" w="2538499">
                <a:moveTo>
                  <a:pt x="0" y="0"/>
                </a:moveTo>
                <a:lnTo>
                  <a:pt x="2538499" y="0"/>
                </a:lnTo>
                <a:lnTo>
                  <a:pt x="2538499" y="2644270"/>
                </a:lnTo>
                <a:lnTo>
                  <a:pt x="0" y="264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85226" y="2479724"/>
            <a:ext cx="232475" cy="5327553"/>
          </a:xfrm>
          <a:custGeom>
            <a:avLst/>
            <a:gdLst/>
            <a:ahLst/>
            <a:cxnLst/>
            <a:rect r="r" b="b" t="t" l="l"/>
            <a:pathLst>
              <a:path h="5327553" w="232475">
                <a:moveTo>
                  <a:pt x="0" y="0"/>
                </a:moveTo>
                <a:lnTo>
                  <a:pt x="232475" y="0"/>
                </a:lnTo>
                <a:lnTo>
                  <a:pt x="232475" y="5327552"/>
                </a:lnTo>
                <a:lnTo>
                  <a:pt x="0" y="5327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98675" y="465399"/>
            <a:ext cx="10172490" cy="85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1 Bold"/>
              </a:rPr>
              <a:t>PROBLEM STATEMENT AND IDEA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12455" y="208531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74233" y="8340676"/>
            <a:ext cx="11539534" cy="1587679"/>
          </a:xfrm>
          <a:custGeom>
            <a:avLst/>
            <a:gdLst/>
            <a:ahLst/>
            <a:cxnLst/>
            <a:rect r="r" b="b" t="t" l="l"/>
            <a:pathLst>
              <a:path h="1587679" w="11539534">
                <a:moveTo>
                  <a:pt x="0" y="0"/>
                </a:moveTo>
                <a:lnTo>
                  <a:pt x="11539534" y="0"/>
                </a:lnTo>
                <a:lnTo>
                  <a:pt x="11539534" y="1587679"/>
                </a:lnTo>
                <a:lnTo>
                  <a:pt x="0" y="15876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4755" r="0" b="-11407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5870" y="3554875"/>
            <a:ext cx="6705400" cy="334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285" indent="-255642" lvl="1">
              <a:lnSpc>
                <a:spcPts val="3315"/>
              </a:lnSpc>
              <a:buAutoNum type="arabicPeriod" startAt="1"/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Enhance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existing ASL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solutions with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innovative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technology.</a:t>
            </a:r>
          </a:p>
          <a:p>
            <a:pPr marL="511285" indent="-255642" lvl="1">
              <a:lnSpc>
                <a:spcPts val="3315"/>
              </a:lnSpc>
              <a:buAutoNum type="arabicPeriod" startAt="1"/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For people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not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familiar with sign language,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convert ASL gestures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into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speech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for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universal comprehension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.</a:t>
            </a:r>
          </a:p>
          <a:p>
            <a:pPr marL="511285" indent="-255642" lvl="1">
              <a:lnSpc>
                <a:spcPts val="3315"/>
              </a:lnSpc>
              <a:buAutoNum type="arabicPeriod" startAt="1"/>
            </a:pPr>
            <a:r>
              <a:rPr lang="en-US" sz="2368">
                <a:solidFill>
                  <a:srgbClr val="FFFFFF"/>
                </a:solidFill>
                <a:latin typeface="Open Sans 1 Bold"/>
              </a:rPr>
              <a:t>Integrating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them into social interactions with non-sign language users, using </a:t>
            </a:r>
            <a:r>
              <a:rPr lang="en-US" sz="2368">
                <a:solidFill>
                  <a:srgbClr val="FFFFFF"/>
                </a:solidFill>
                <a:latin typeface="Open Sans 1 Bold"/>
              </a:rPr>
              <a:t>solutions already familiar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to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them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8428" y="3474362"/>
            <a:ext cx="4583927" cy="383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2475" indent="-256238" lvl="1">
              <a:lnSpc>
                <a:spcPts val="3845"/>
              </a:lnSpc>
              <a:buAutoNum type="arabicPeriod" startAt="1"/>
            </a:pPr>
            <a:r>
              <a:rPr lang="en-US" sz="2373">
                <a:solidFill>
                  <a:srgbClr val="F4C342"/>
                </a:solidFill>
                <a:latin typeface="Open Sans 1"/>
              </a:rPr>
              <a:t>Communication barriers </a:t>
            </a:r>
            <a:r>
              <a:rPr lang="en-US" sz="2373">
                <a:solidFill>
                  <a:srgbClr val="F4C342"/>
                </a:solidFill>
                <a:latin typeface="Open Sans 1 Bold"/>
              </a:rPr>
              <a:t>exist </a:t>
            </a:r>
            <a:r>
              <a:rPr lang="en-US" sz="2373">
                <a:solidFill>
                  <a:srgbClr val="F4C342"/>
                </a:solidFill>
                <a:latin typeface="Open Sans 1"/>
              </a:rPr>
              <a:t>for speech-impaired individuals, </a:t>
            </a:r>
            <a:r>
              <a:rPr lang="en-US" sz="2373">
                <a:solidFill>
                  <a:srgbClr val="F4C342"/>
                </a:solidFill>
                <a:latin typeface="Open Sans 1 Bold"/>
              </a:rPr>
              <a:t>hindering </a:t>
            </a:r>
            <a:r>
              <a:rPr lang="en-US" sz="2373">
                <a:solidFill>
                  <a:srgbClr val="F4C342"/>
                </a:solidFill>
                <a:latin typeface="Open Sans 1"/>
              </a:rPr>
              <a:t>interaction.</a:t>
            </a:r>
          </a:p>
          <a:p>
            <a:pPr marL="512475" indent="-256238" lvl="1">
              <a:lnSpc>
                <a:spcPts val="3845"/>
              </a:lnSpc>
              <a:buAutoNum type="arabicPeriod" startAt="1"/>
            </a:pPr>
            <a:r>
              <a:rPr lang="en-US" sz="2373">
                <a:solidFill>
                  <a:srgbClr val="F4C342"/>
                </a:solidFill>
                <a:latin typeface="Open Sans 1 Bold"/>
              </a:rPr>
              <a:t>Non</a:t>
            </a:r>
            <a:r>
              <a:rPr lang="en-US" sz="2373">
                <a:solidFill>
                  <a:srgbClr val="F4C342"/>
                </a:solidFill>
                <a:latin typeface="Open Sans 1"/>
              </a:rPr>
              <a:t>-sign language users </a:t>
            </a:r>
            <a:r>
              <a:rPr lang="en-US" sz="2373">
                <a:solidFill>
                  <a:srgbClr val="F4C342"/>
                </a:solidFill>
                <a:latin typeface="Open Sans 1 Bold"/>
              </a:rPr>
              <a:t>struggle </a:t>
            </a:r>
            <a:r>
              <a:rPr lang="en-US" sz="2373">
                <a:solidFill>
                  <a:srgbClr val="F4C342"/>
                </a:solidFill>
                <a:latin typeface="Open Sans 1"/>
              </a:rPr>
              <a:t>to understand </a:t>
            </a:r>
            <a:r>
              <a:rPr lang="en-US" sz="2373">
                <a:solidFill>
                  <a:srgbClr val="F4C342"/>
                </a:solidFill>
                <a:latin typeface="Open Sans 1 Bold"/>
              </a:rPr>
              <a:t>hand gestures  </a:t>
            </a:r>
            <a:r>
              <a:rPr lang="en-US" sz="2373">
                <a:solidFill>
                  <a:srgbClr val="F4C342"/>
                </a:solidFill>
                <a:latin typeface="Open Sans 1"/>
              </a:rPr>
              <a:t>effectively.</a:t>
            </a:r>
          </a:p>
          <a:p>
            <a:pPr>
              <a:lnSpc>
                <a:spcPts val="384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124433" y="8633026"/>
            <a:ext cx="10039133" cy="93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659">
                <a:solidFill>
                  <a:srgbClr val="7ED957"/>
                </a:solidFill>
                <a:latin typeface="Anonymous Pro Bold"/>
                <a:ea typeface="Anonymous Pro Bold"/>
              </a:rPr>
              <a:t>EMPOWERING 💪 SPEECH-IMPAIRED INDIVIDUALS TO FEEL EQUAL ⚖️ BY GIVING THEM THE VOICE THEY DESERVE! 💯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97115" y="2425082"/>
            <a:ext cx="462242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3131"/>
                </a:solidFill>
                <a:latin typeface="Canva Sans Bold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32161" y="2415557"/>
            <a:ext cx="8718109" cy="69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2"/>
              </a:lnSpc>
            </a:pPr>
            <a:r>
              <a:rPr lang="en-US" sz="4087">
                <a:solidFill>
                  <a:srgbClr val="C1FF72"/>
                </a:solidFill>
                <a:latin typeface="Canva Sans Bold"/>
              </a:rPr>
              <a:t>Our Solution over current solution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7678" y="-643475"/>
            <a:ext cx="1286950" cy="12869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48179" y="1738939"/>
            <a:ext cx="6454565" cy="3682717"/>
            <a:chOff x="0" y="0"/>
            <a:chExt cx="6350000" cy="3623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623056"/>
            </a:xfrm>
            <a:custGeom>
              <a:avLst/>
              <a:gdLst/>
              <a:ahLst/>
              <a:cxnLst/>
              <a:rect r="r" b="b" t="t" l="l"/>
              <a:pathLst>
                <a:path h="3623056" w="6350000">
                  <a:moveTo>
                    <a:pt x="0" y="311658"/>
                  </a:moveTo>
                  <a:cubicBezTo>
                    <a:pt x="0" y="139446"/>
                    <a:pt x="139446" y="0"/>
                    <a:pt x="311658" y="0"/>
                  </a:cubicBezTo>
                  <a:lnTo>
                    <a:pt x="6038342" y="0"/>
                  </a:lnTo>
                  <a:cubicBezTo>
                    <a:pt x="6210554" y="0"/>
                    <a:pt x="6350000" y="139446"/>
                    <a:pt x="6350000" y="311658"/>
                  </a:cubicBezTo>
                  <a:lnTo>
                    <a:pt x="6350000" y="3311398"/>
                  </a:lnTo>
                  <a:cubicBezTo>
                    <a:pt x="6350000" y="3483610"/>
                    <a:pt x="6210554" y="3623056"/>
                    <a:pt x="6038342" y="3623056"/>
                  </a:cubicBezTo>
                  <a:lnTo>
                    <a:pt x="311658" y="3623056"/>
                  </a:lnTo>
                  <a:cubicBezTo>
                    <a:pt x="139446" y="3623056"/>
                    <a:pt x="0" y="3483483"/>
                    <a:pt x="0" y="3311398"/>
                  </a:cubicBezTo>
                  <a:lnTo>
                    <a:pt x="0" y="311658"/>
                  </a:lnTo>
                  <a:close/>
                </a:path>
              </a:pathLst>
            </a:custGeom>
            <a:solidFill>
              <a:srgbClr val="162B3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622929"/>
            </a:xfrm>
            <a:custGeom>
              <a:avLst/>
              <a:gdLst/>
              <a:ahLst/>
              <a:cxnLst/>
              <a:rect r="r" b="b" t="t" l="l"/>
              <a:pathLst>
                <a:path h="3622929" w="6350000">
                  <a:moveTo>
                    <a:pt x="6350000" y="311658"/>
                  </a:moveTo>
                  <a:lnTo>
                    <a:pt x="6350000" y="3311271"/>
                  </a:lnTo>
                  <a:cubicBezTo>
                    <a:pt x="6350000" y="3483102"/>
                    <a:pt x="6210173" y="3622929"/>
                    <a:pt x="6038342" y="3622929"/>
                  </a:cubicBezTo>
                  <a:lnTo>
                    <a:pt x="311658" y="3622929"/>
                  </a:lnTo>
                  <a:cubicBezTo>
                    <a:pt x="139827" y="3622929"/>
                    <a:pt x="0" y="3483102"/>
                    <a:pt x="0" y="3311271"/>
                  </a:cubicBezTo>
                  <a:lnTo>
                    <a:pt x="0" y="311658"/>
                  </a:lnTo>
                  <a:cubicBezTo>
                    <a:pt x="0" y="139827"/>
                    <a:pt x="139827" y="0"/>
                    <a:pt x="311658" y="0"/>
                  </a:cubicBezTo>
                  <a:lnTo>
                    <a:pt x="6038342" y="0"/>
                  </a:lnTo>
                  <a:cubicBezTo>
                    <a:pt x="6210173" y="0"/>
                    <a:pt x="6350000" y="139827"/>
                    <a:pt x="6350000" y="311658"/>
                  </a:cubicBez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916717" y="5842909"/>
            <a:ext cx="6454565" cy="3682717"/>
            <a:chOff x="0" y="0"/>
            <a:chExt cx="6350000" cy="3623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623056"/>
            </a:xfrm>
            <a:custGeom>
              <a:avLst/>
              <a:gdLst/>
              <a:ahLst/>
              <a:cxnLst/>
              <a:rect r="r" b="b" t="t" l="l"/>
              <a:pathLst>
                <a:path h="3623056" w="6350000">
                  <a:moveTo>
                    <a:pt x="0" y="311658"/>
                  </a:moveTo>
                  <a:cubicBezTo>
                    <a:pt x="0" y="139446"/>
                    <a:pt x="139446" y="0"/>
                    <a:pt x="311658" y="0"/>
                  </a:cubicBezTo>
                  <a:lnTo>
                    <a:pt x="6038342" y="0"/>
                  </a:lnTo>
                  <a:cubicBezTo>
                    <a:pt x="6210554" y="0"/>
                    <a:pt x="6350000" y="139446"/>
                    <a:pt x="6350000" y="311658"/>
                  </a:cubicBezTo>
                  <a:lnTo>
                    <a:pt x="6350000" y="3311398"/>
                  </a:lnTo>
                  <a:cubicBezTo>
                    <a:pt x="6350000" y="3483610"/>
                    <a:pt x="6210554" y="3623056"/>
                    <a:pt x="6038342" y="3623056"/>
                  </a:cubicBezTo>
                  <a:lnTo>
                    <a:pt x="311658" y="3623056"/>
                  </a:lnTo>
                  <a:cubicBezTo>
                    <a:pt x="139446" y="3623056"/>
                    <a:pt x="0" y="3483483"/>
                    <a:pt x="0" y="3311398"/>
                  </a:cubicBezTo>
                  <a:lnTo>
                    <a:pt x="0" y="311658"/>
                  </a:lnTo>
                  <a:close/>
                </a:path>
              </a:pathLst>
            </a:custGeom>
            <a:solidFill>
              <a:srgbClr val="162B3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622929"/>
            </a:xfrm>
            <a:custGeom>
              <a:avLst/>
              <a:gdLst/>
              <a:ahLst/>
              <a:cxnLst/>
              <a:rect r="r" b="b" t="t" l="l"/>
              <a:pathLst>
                <a:path h="3622929" w="6350000">
                  <a:moveTo>
                    <a:pt x="6350000" y="311658"/>
                  </a:moveTo>
                  <a:lnTo>
                    <a:pt x="6350000" y="3311271"/>
                  </a:lnTo>
                  <a:cubicBezTo>
                    <a:pt x="6350000" y="3483102"/>
                    <a:pt x="6210173" y="3622929"/>
                    <a:pt x="6038342" y="3622929"/>
                  </a:cubicBezTo>
                  <a:lnTo>
                    <a:pt x="311658" y="3622929"/>
                  </a:lnTo>
                  <a:cubicBezTo>
                    <a:pt x="139827" y="3622929"/>
                    <a:pt x="0" y="3483102"/>
                    <a:pt x="0" y="3311271"/>
                  </a:cubicBezTo>
                  <a:lnTo>
                    <a:pt x="0" y="311658"/>
                  </a:lnTo>
                  <a:cubicBezTo>
                    <a:pt x="0" y="139827"/>
                    <a:pt x="139827" y="0"/>
                    <a:pt x="311658" y="0"/>
                  </a:cubicBezTo>
                  <a:lnTo>
                    <a:pt x="6038342" y="0"/>
                  </a:lnTo>
                  <a:cubicBezTo>
                    <a:pt x="6210173" y="0"/>
                    <a:pt x="6350000" y="139827"/>
                    <a:pt x="6350000" y="311658"/>
                  </a:cubicBez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38923" y="1738939"/>
            <a:ext cx="6454565" cy="3682717"/>
            <a:chOff x="0" y="0"/>
            <a:chExt cx="6350000" cy="36230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623056"/>
            </a:xfrm>
            <a:custGeom>
              <a:avLst/>
              <a:gdLst/>
              <a:ahLst/>
              <a:cxnLst/>
              <a:rect r="r" b="b" t="t" l="l"/>
              <a:pathLst>
                <a:path h="3623056" w="6350000">
                  <a:moveTo>
                    <a:pt x="0" y="311658"/>
                  </a:moveTo>
                  <a:cubicBezTo>
                    <a:pt x="0" y="139446"/>
                    <a:pt x="139446" y="0"/>
                    <a:pt x="311658" y="0"/>
                  </a:cubicBezTo>
                  <a:lnTo>
                    <a:pt x="6038342" y="0"/>
                  </a:lnTo>
                  <a:cubicBezTo>
                    <a:pt x="6210554" y="0"/>
                    <a:pt x="6350000" y="139446"/>
                    <a:pt x="6350000" y="311658"/>
                  </a:cubicBezTo>
                  <a:lnTo>
                    <a:pt x="6350000" y="3311398"/>
                  </a:lnTo>
                  <a:cubicBezTo>
                    <a:pt x="6350000" y="3483610"/>
                    <a:pt x="6210554" y="3623056"/>
                    <a:pt x="6038342" y="3623056"/>
                  </a:cubicBezTo>
                  <a:lnTo>
                    <a:pt x="311658" y="3623056"/>
                  </a:lnTo>
                  <a:cubicBezTo>
                    <a:pt x="139446" y="3623056"/>
                    <a:pt x="0" y="3483483"/>
                    <a:pt x="0" y="3311398"/>
                  </a:cubicBezTo>
                  <a:lnTo>
                    <a:pt x="0" y="311658"/>
                  </a:lnTo>
                  <a:close/>
                </a:path>
              </a:pathLst>
            </a:custGeom>
            <a:solidFill>
              <a:srgbClr val="162B3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3622929"/>
            </a:xfrm>
            <a:custGeom>
              <a:avLst/>
              <a:gdLst/>
              <a:ahLst/>
              <a:cxnLst/>
              <a:rect r="r" b="b" t="t" l="l"/>
              <a:pathLst>
                <a:path h="3622929" w="6350000">
                  <a:moveTo>
                    <a:pt x="6350000" y="311658"/>
                  </a:moveTo>
                  <a:lnTo>
                    <a:pt x="6350000" y="3311271"/>
                  </a:lnTo>
                  <a:cubicBezTo>
                    <a:pt x="6350000" y="3483102"/>
                    <a:pt x="6210173" y="3622929"/>
                    <a:pt x="6038342" y="3622929"/>
                  </a:cubicBezTo>
                  <a:lnTo>
                    <a:pt x="311658" y="3622929"/>
                  </a:lnTo>
                  <a:cubicBezTo>
                    <a:pt x="139827" y="3622929"/>
                    <a:pt x="0" y="3483102"/>
                    <a:pt x="0" y="3311271"/>
                  </a:cubicBezTo>
                  <a:lnTo>
                    <a:pt x="0" y="311658"/>
                  </a:lnTo>
                  <a:cubicBezTo>
                    <a:pt x="0" y="139827"/>
                    <a:pt x="139827" y="0"/>
                    <a:pt x="311658" y="0"/>
                  </a:cubicBezTo>
                  <a:lnTo>
                    <a:pt x="6038342" y="0"/>
                  </a:lnTo>
                  <a:cubicBezTo>
                    <a:pt x="6210173" y="0"/>
                    <a:pt x="6350000" y="139827"/>
                    <a:pt x="6350000" y="311658"/>
                  </a:cubicBez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700000">
            <a:off x="4834307" y="4864307"/>
            <a:ext cx="1679956" cy="996635"/>
          </a:xfrm>
          <a:custGeom>
            <a:avLst/>
            <a:gdLst/>
            <a:ahLst/>
            <a:cxnLst/>
            <a:rect r="r" b="b" t="t" l="l"/>
            <a:pathLst>
              <a:path h="996635" w="1679956">
                <a:moveTo>
                  <a:pt x="0" y="0"/>
                </a:moveTo>
                <a:lnTo>
                  <a:pt x="1679957" y="0"/>
                </a:lnTo>
                <a:lnTo>
                  <a:pt x="1679957" y="996635"/>
                </a:lnTo>
                <a:lnTo>
                  <a:pt x="0" y="996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38923" y="3532672"/>
            <a:ext cx="6454565" cy="124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Obviously these practices are flawed and 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cannot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reduce the 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communication gap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between the deaf-dumb and others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2700000">
            <a:off x="11848746" y="4923338"/>
            <a:ext cx="1679956" cy="996635"/>
          </a:xfrm>
          <a:custGeom>
            <a:avLst/>
            <a:gdLst/>
            <a:ahLst/>
            <a:cxnLst/>
            <a:rect r="r" b="b" t="t" l="l"/>
            <a:pathLst>
              <a:path h="996635" w="1679956">
                <a:moveTo>
                  <a:pt x="0" y="0"/>
                </a:moveTo>
                <a:lnTo>
                  <a:pt x="1679956" y="0"/>
                </a:lnTo>
                <a:lnTo>
                  <a:pt x="1679956" y="996635"/>
                </a:lnTo>
                <a:lnTo>
                  <a:pt x="0" y="996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71283" y="6290819"/>
            <a:ext cx="5359418" cy="1393449"/>
          </a:xfrm>
          <a:custGeom>
            <a:avLst/>
            <a:gdLst/>
            <a:ahLst/>
            <a:cxnLst/>
            <a:rect r="r" b="b" t="t" l="l"/>
            <a:pathLst>
              <a:path h="1393449" w="5359418">
                <a:moveTo>
                  <a:pt x="0" y="0"/>
                </a:moveTo>
                <a:lnTo>
                  <a:pt x="5359417" y="0"/>
                </a:lnTo>
                <a:lnTo>
                  <a:pt x="5359417" y="1393449"/>
                </a:lnTo>
                <a:lnTo>
                  <a:pt x="0" y="1393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412455" y="208531"/>
            <a:ext cx="7315200" cy="1197033"/>
          </a:xfrm>
          <a:custGeom>
            <a:avLst/>
            <a:gdLst/>
            <a:ahLst/>
            <a:cxnLst/>
            <a:rect r="r" b="b" t="t" l="l"/>
            <a:pathLst>
              <a:path h="1197033" w="7315200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3037095" y="6104072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25033" y="6203370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15876" y="5955056"/>
            <a:ext cx="6454565" cy="124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A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deaf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and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dumb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person can communicate with a normal person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only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by the use of 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text to speech 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15268" y="7485299"/>
            <a:ext cx="6255781" cy="17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8">
                <a:solidFill>
                  <a:srgbClr val="F4C342"/>
                </a:solidFill>
                <a:latin typeface="Open Sans 1"/>
              </a:rPr>
              <a:t>Which means the specially abled person will have to </a:t>
            </a:r>
            <a:r>
              <a:rPr lang="en-US" sz="2568">
                <a:solidFill>
                  <a:srgbClr val="FDFDFD"/>
                </a:solidFill>
                <a:latin typeface="Open Sans 1 Bold"/>
              </a:rPr>
              <a:t>write out</a:t>
            </a:r>
            <a:r>
              <a:rPr lang="en-US" sz="25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568">
                <a:solidFill>
                  <a:srgbClr val="F4C342"/>
                </a:solidFill>
                <a:latin typeface="Open Sans 1"/>
              </a:rPr>
              <a:t>an </a:t>
            </a:r>
            <a:r>
              <a:rPr lang="en-US" sz="2568">
                <a:solidFill>
                  <a:srgbClr val="F4C342"/>
                </a:solidFill>
                <a:latin typeface="Open Sans 1 Bold"/>
              </a:rPr>
              <a:t>entire </a:t>
            </a:r>
            <a:r>
              <a:rPr lang="en-US" sz="2568">
                <a:solidFill>
                  <a:srgbClr val="F4C342"/>
                </a:solidFill>
                <a:latin typeface="Open Sans 1"/>
              </a:rPr>
              <a:t>sentence before it can be converted to speech to be heard by the other person!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179" y="2028895"/>
            <a:ext cx="6454565" cy="82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We have the American Sign Language (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ASL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) allowing the deaf and dumb to communicate.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8630" y="465429"/>
            <a:ext cx="677009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1 Bold"/>
              </a:rPr>
              <a:t>CURRENT SOLUTIONS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8179" y="3532672"/>
            <a:ext cx="6454565" cy="143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4C342"/>
                </a:solidFill>
                <a:latin typeface="Open Sans 1"/>
              </a:rPr>
              <a:t>However, people </a:t>
            </a:r>
            <a:r>
              <a:rPr lang="en-US" sz="2768">
                <a:solidFill>
                  <a:srgbClr val="FDFDFD"/>
                </a:solidFill>
                <a:latin typeface="Open Sans 1 Bold"/>
              </a:rPr>
              <a:t>not </a:t>
            </a:r>
            <a:r>
              <a:rPr lang="en-US" sz="2768">
                <a:solidFill>
                  <a:srgbClr val="F4C342"/>
                </a:solidFill>
                <a:latin typeface="Open Sans 1"/>
              </a:rPr>
              <a:t>familiar with the ASL will </a:t>
            </a:r>
            <a:r>
              <a:rPr lang="en-US" sz="2768">
                <a:solidFill>
                  <a:srgbClr val="FDFDFD"/>
                </a:solidFill>
                <a:latin typeface="Open Sans 1 Bold"/>
              </a:rPr>
              <a:t>not understand </a:t>
            </a:r>
            <a:r>
              <a:rPr lang="en-US" sz="2768">
                <a:solidFill>
                  <a:srgbClr val="F4C342"/>
                </a:solidFill>
                <a:latin typeface="Open Sans 1"/>
              </a:rPr>
              <a:t>what is going on !!?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38923" y="1937352"/>
            <a:ext cx="6454565" cy="124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4C342"/>
                </a:solidFill>
                <a:latin typeface="Open Sans 1"/>
              </a:rPr>
              <a:t>The deaf and dumb 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can’t effectively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communicate in a 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mixed social gathering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where others </a:t>
            </a:r>
            <a:r>
              <a:rPr lang="en-US" sz="2368">
                <a:solidFill>
                  <a:srgbClr val="FDFDFD"/>
                </a:solidFill>
                <a:latin typeface="Open Sans 1 Bold"/>
              </a:rPr>
              <a:t>may not</a:t>
            </a:r>
            <a:r>
              <a:rPr lang="en-US" sz="2368">
                <a:solidFill>
                  <a:srgbClr val="F4C342"/>
                </a:solidFill>
                <a:latin typeface="Open Sans 1 Bold"/>
              </a:rPr>
              <a:t> </a:t>
            </a:r>
            <a:r>
              <a:rPr lang="en-US" sz="2368">
                <a:solidFill>
                  <a:srgbClr val="F4C342"/>
                </a:solidFill>
                <a:latin typeface="Open Sans 1"/>
              </a:rPr>
              <a:t>know ASL.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88724" y="6431558"/>
            <a:ext cx="4835887" cy="104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2969">
                <a:solidFill>
                  <a:srgbClr val="FFFFFF"/>
                </a:solidFill>
                <a:latin typeface="29LT Adir Semi-Bold"/>
              </a:rPr>
              <a:t>We need a better solution than ASL and text-to-speech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BFC2"/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47678" y="-643475"/>
            <a:ext cx="1286950" cy="12869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97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91153" y="8419234"/>
            <a:ext cx="3735531" cy="37355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501D"/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05505" y="9477386"/>
            <a:ext cx="6463145" cy="11398827"/>
            <a:chOff x="0" y="0"/>
            <a:chExt cx="1702228" cy="30021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F6973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94464" y="1189050"/>
            <a:ext cx="7908899" cy="7908899"/>
          </a:xfrm>
          <a:custGeom>
            <a:avLst/>
            <a:gdLst/>
            <a:ahLst/>
            <a:cxnLst/>
            <a:rect r="r" b="b" t="t" l="l"/>
            <a:pathLst>
              <a:path h="7908899" w="7908899">
                <a:moveTo>
                  <a:pt x="0" y="0"/>
                </a:moveTo>
                <a:lnTo>
                  <a:pt x="7908899" y="0"/>
                </a:lnTo>
                <a:lnTo>
                  <a:pt x="7908899" y="7908900"/>
                </a:lnTo>
                <a:lnTo>
                  <a:pt x="0" y="790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550205" y="1512915"/>
            <a:ext cx="8384422" cy="6758277"/>
            <a:chOff x="0" y="0"/>
            <a:chExt cx="11179230" cy="901103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61667" y="-9525"/>
              <a:ext cx="10356836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000"/>
                </a:lnSpc>
              </a:pPr>
              <a:r>
                <a:rPr lang="en-US" sz="5000">
                  <a:solidFill>
                    <a:srgbClr val="FDFDFD"/>
                  </a:solidFill>
                  <a:latin typeface="Open Sans 2 Bold"/>
                </a:rPr>
                <a:t>PROPOSED SOLUTION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1667" y="1916164"/>
              <a:ext cx="10356836" cy="709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2227" indent="-271113" lvl="1">
                <a:lnSpc>
                  <a:spcPts val="3264"/>
                </a:lnSpc>
                <a:buFont typeface="Arial"/>
                <a:buChar char="•"/>
              </a:pPr>
              <a:r>
                <a:rPr lang="en-US" sz="2511">
                  <a:solidFill>
                    <a:srgbClr val="F4C342"/>
                  </a:solidFill>
                  <a:latin typeface="Arimo Bold"/>
                </a:rPr>
                <a:t>A </a:t>
              </a:r>
              <a:r>
                <a:rPr lang="en-US" sz="2511">
                  <a:solidFill>
                    <a:srgbClr val="FFFFFF"/>
                  </a:solidFill>
                  <a:latin typeface="Arimo Bold"/>
                </a:rPr>
                <a:t>wearable device on wrist and top of the hand</a:t>
              </a:r>
              <a:r>
                <a:rPr lang="en-US" sz="2511">
                  <a:solidFill>
                    <a:srgbClr val="F4C342"/>
                  </a:solidFill>
                  <a:latin typeface="Arimo Bold"/>
                </a:rPr>
                <a:t> translating American Sign Language (ASL) gestures into text and speech.</a:t>
              </a:r>
            </a:p>
            <a:p>
              <a:pPr>
                <a:lnSpc>
                  <a:spcPts val="3264"/>
                </a:lnSpc>
              </a:pPr>
            </a:p>
            <a:p>
              <a:pPr marL="542227" indent="-271113" lvl="1">
                <a:lnSpc>
                  <a:spcPts val="3264"/>
                </a:lnSpc>
                <a:buFont typeface="Arial"/>
                <a:buChar char="•"/>
              </a:pPr>
              <a:r>
                <a:rPr lang="en-US" sz="2511">
                  <a:solidFill>
                    <a:srgbClr val="FDFDFD"/>
                  </a:solidFill>
                  <a:latin typeface="Arimo Bold"/>
                </a:rPr>
                <a:t>Features a glove</a:t>
              </a:r>
              <a:r>
                <a:rPr lang="en-US" sz="2511">
                  <a:solidFill>
                    <a:srgbClr val="F4C342"/>
                  </a:solidFill>
                  <a:latin typeface="Arimo Bold"/>
                </a:rPr>
                <a:t> embedded with sensors and an Arduino Nano microcontroller.</a:t>
              </a:r>
            </a:p>
            <a:p>
              <a:pPr>
                <a:lnSpc>
                  <a:spcPts val="3264"/>
                </a:lnSpc>
              </a:pPr>
            </a:p>
            <a:p>
              <a:pPr marL="542227" indent="-271113" lvl="1">
                <a:lnSpc>
                  <a:spcPts val="3264"/>
                </a:lnSpc>
                <a:buFont typeface="Arial"/>
                <a:buChar char="•"/>
              </a:pPr>
              <a:r>
                <a:rPr lang="en-US" sz="2511">
                  <a:solidFill>
                    <a:srgbClr val="F4C342"/>
                  </a:solidFill>
                  <a:latin typeface="Arimo Bold"/>
                </a:rPr>
                <a:t>Hand movements are translated in real-time via Bluetooth to a smartphone app.</a:t>
              </a:r>
            </a:p>
            <a:p>
              <a:pPr>
                <a:lnSpc>
                  <a:spcPts val="3264"/>
                </a:lnSpc>
              </a:pPr>
            </a:p>
            <a:p>
              <a:pPr marL="542227" indent="-271113" lvl="1">
                <a:lnSpc>
                  <a:spcPts val="3264"/>
                </a:lnSpc>
                <a:buFont typeface="Arial"/>
                <a:buChar char="•"/>
              </a:pPr>
              <a:r>
                <a:rPr lang="en-US" sz="2511">
                  <a:solidFill>
                    <a:srgbClr val="F4C342"/>
                  </a:solidFill>
                  <a:latin typeface="Arimo Bold"/>
                </a:rPr>
                <a:t>Symbols are displayed on the app screen with voice output for seamless communication.</a:t>
              </a:r>
            </a:p>
            <a:p>
              <a:pPr marL="0" indent="0" lvl="0">
                <a:lnSpc>
                  <a:spcPts val="3264"/>
                </a:lnSpc>
              </a:pP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1437053"/>
              <a:ext cx="11179230" cy="0"/>
            </a:xfrm>
            <a:prstGeom prst="line">
              <a:avLst/>
            </a:prstGeom>
            <a:ln cap="flat" w="139700">
              <a:solidFill>
                <a:srgbClr val="B7BFC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542566" y="1194241"/>
            <a:ext cx="13305784" cy="6220653"/>
          </a:xfrm>
          <a:custGeom>
            <a:avLst/>
            <a:gdLst/>
            <a:ahLst/>
            <a:cxnLst/>
            <a:rect r="r" b="b" t="t" l="l"/>
            <a:pathLst>
              <a:path h="6220653" w="13305784">
                <a:moveTo>
                  <a:pt x="0" y="0"/>
                </a:moveTo>
                <a:lnTo>
                  <a:pt x="13305785" y="0"/>
                </a:lnTo>
                <a:lnTo>
                  <a:pt x="13305785" y="6220653"/>
                </a:lnTo>
                <a:lnTo>
                  <a:pt x="0" y="622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9" t="0" r="-27788" b="-9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58149" y="-1908848"/>
            <a:ext cx="15178802" cy="151788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10470" y="194568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36370" y="379856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536370" y="568055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010470" y="7489234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489840" y="132047"/>
            <a:ext cx="446551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DFDFD"/>
                </a:solidFill>
                <a:latin typeface="Open Sans 2 Bold"/>
              </a:rPr>
              <a:t>BENEFITS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81652" y="9490559"/>
            <a:ext cx="13881919" cy="138819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554816" y="1992708"/>
            <a:ext cx="5768345" cy="141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5"/>
              </a:lnSpc>
            </a:pPr>
            <a:r>
              <a:rPr lang="en-US" sz="1982" spc="-39">
                <a:solidFill>
                  <a:srgbClr val="FFFFFF"/>
                </a:solidFill>
                <a:latin typeface="Poppins Bold"/>
              </a:rPr>
              <a:t>Accessibility</a:t>
            </a:r>
            <a:r>
              <a:rPr lang="en-US" sz="1982" spc="-39">
                <a:solidFill>
                  <a:srgbClr val="FFFFFF"/>
                </a:solidFill>
                <a:latin typeface="Poppins"/>
              </a:rPr>
              <a:t>: The device provides a means for deaf individuals to communicate with non-signers, increasing accessibility and inclusivity in various social and professional settings.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5528" y="2199848"/>
            <a:ext cx="1134140" cy="85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2D4154"/>
                </a:solidFill>
                <a:latin typeface="Open Sans Extra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0715" y="3741416"/>
            <a:ext cx="5768345" cy="176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5"/>
              </a:lnSpc>
            </a:pPr>
            <a:r>
              <a:rPr lang="en-US" sz="1982" spc="-39">
                <a:solidFill>
                  <a:srgbClr val="FDFDFD"/>
                </a:solidFill>
                <a:latin typeface="Poppins Bold"/>
              </a:rPr>
              <a:t>Real-time Translation:</a:t>
            </a:r>
            <a:r>
              <a:rPr lang="en-US" sz="1982" spc="-39">
                <a:solidFill>
                  <a:srgbClr val="FDFDFD"/>
                </a:solidFill>
                <a:latin typeface="Poppins"/>
              </a:rPr>
              <a:t> By converting ASL gestures into text and speech in real-time, the device facilitates seamless communication without the need for an interpreter, enabling more spontaneous interactions.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81428" y="4052728"/>
            <a:ext cx="1134140" cy="85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2D4154"/>
                </a:solidFill>
                <a:latin typeface="Open Sans Extra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0715" y="5728708"/>
            <a:ext cx="5768345" cy="141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5"/>
              </a:lnSpc>
            </a:pPr>
            <a:r>
              <a:rPr lang="en-US" sz="1982" spc="-39">
                <a:solidFill>
                  <a:srgbClr val="FFFFFF"/>
                </a:solidFill>
                <a:latin typeface="Poppins Bold"/>
              </a:rPr>
              <a:t>Education</a:t>
            </a:r>
            <a:r>
              <a:rPr lang="en-US" sz="1982" spc="-39">
                <a:solidFill>
                  <a:srgbClr val="FFFFFF"/>
                </a:solidFill>
                <a:latin typeface="Poppins"/>
              </a:rPr>
              <a:t>: The project can be used as an educational tool for learning ASL symbols, both for deaf individuals and those interested in sign language interpretation.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1428" y="5934714"/>
            <a:ext cx="1134140" cy="85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2D4154"/>
                </a:solidFill>
                <a:latin typeface="Open Sans Extra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4816" y="7537389"/>
            <a:ext cx="5768345" cy="167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 spc="-37">
                <a:solidFill>
                  <a:srgbClr val="FFFFFF"/>
                </a:solidFill>
                <a:latin typeface="Poppins Bold"/>
              </a:rPr>
              <a:t>Customization</a:t>
            </a:r>
            <a:r>
              <a:rPr lang="en-US" sz="1882" spc="-37">
                <a:solidFill>
                  <a:srgbClr val="FFFFFF"/>
                </a:solidFill>
                <a:latin typeface="Poppins"/>
              </a:rPr>
              <a:t>: The device can be further customized and optimized based on user feedback and advancements in sensor technology, enhancing its accuracy and usability over time.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5528" y="7752921"/>
            <a:ext cx="1134140" cy="82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sz="4884">
                <a:solidFill>
                  <a:srgbClr val="2D4154"/>
                </a:solidFill>
                <a:latin typeface="Open Sans Extra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  <a:ln w="952500" cap="sq">
              <a:solidFill>
                <a:srgbClr val="D8501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923486" y="7489234"/>
            <a:ext cx="1286950" cy="12869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698987" y="1635411"/>
            <a:ext cx="1002157" cy="278678"/>
            <a:chOff x="0" y="0"/>
            <a:chExt cx="1336210" cy="37157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257425"/>
            <a:ext cx="16068675" cy="0"/>
          </a:xfrm>
          <a:prstGeom prst="line">
            <a:avLst/>
          </a:prstGeom>
          <a:ln cap="rnd" w="19050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6775" y="2085975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2085975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2095500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32450" y="2095500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1028700" y="6353175"/>
            <a:ext cx="16068675" cy="0"/>
          </a:xfrm>
          <a:prstGeom prst="line">
            <a:avLst/>
          </a:prstGeom>
          <a:ln cap="rnd" w="19050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66775" y="6191250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17258" y="6191250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231700" y="2628900"/>
            <a:ext cx="878681" cy="8786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66775" y="504825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Open Sans 2 Bold"/>
              </a:rPr>
              <a:t>IMPLEMENTATION AND TECHNOLOGY USED</a:t>
            </a:r>
          </a:p>
          <a:p>
            <a:pPr marL="0" indent="0" lvl="0">
              <a:lnSpc>
                <a:spcPts val="60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66775" y="2600325"/>
            <a:ext cx="3364925" cy="233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2 Bold"/>
              </a:rPr>
              <a:t>The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accelerometer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gauges the orientation of the user's palm, providing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data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 on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tilt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and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movement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17258" y="2600325"/>
            <a:ext cx="3364925" cy="272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4C342"/>
                </a:solidFill>
                <a:latin typeface="Open Sans 2 Bold"/>
              </a:rPr>
              <a:t>Flex sensors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 embedded within the glove capture intricate details such as the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angles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of finger, thumb, and palm bends.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05817" y="2609850"/>
            <a:ext cx="3364925" cy="233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2 Bold"/>
              </a:rPr>
              <a:t>The sensor readings undergo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analysis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and categorization,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correlating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to distinct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ASL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letters and numbers.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32450" y="2600325"/>
            <a:ext cx="3364925" cy="311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2 Bold"/>
              </a:rPr>
              <a:t>Leveraging the processing power of an Arduino Nano microcontroller, the interpreted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sensor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data is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translated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into recognizable </a:t>
            </a:r>
            <a:r>
              <a:rPr lang="en-US" sz="2400">
                <a:solidFill>
                  <a:srgbClr val="F4C342"/>
                </a:solidFill>
                <a:latin typeface="Open Sans 2 Bold"/>
              </a:rPr>
              <a:t>ASL </a:t>
            </a:r>
            <a:r>
              <a:rPr lang="en-US" sz="2400">
                <a:solidFill>
                  <a:srgbClr val="FFFFFF"/>
                </a:solidFill>
                <a:latin typeface="Open Sans 2 Bold"/>
              </a:rPr>
              <a:t>symbols.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6775" y="6829425"/>
            <a:ext cx="3364925" cy="291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Seamless integration with </a:t>
            </a:r>
            <a:r>
              <a:rPr lang="en-US" sz="2400">
                <a:solidFill>
                  <a:srgbClr val="F4C342"/>
                </a:solidFill>
                <a:latin typeface="Canva Sans Bold"/>
              </a:rPr>
              <a:t>Bluetooth </a:t>
            </a:r>
            <a:r>
              <a:rPr lang="en-US" sz="2400">
                <a:solidFill>
                  <a:srgbClr val="FFFFFF"/>
                </a:solidFill>
                <a:latin typeface="Canva Sans Bold"/>
              </a:rPr>
              <a:t>technology facilitates the transmission of interpreted symbol data to an external  </a:t>
            </a:r>
            <a:r>
              <a:rPr lang="en-US" sz="2400">
                <a:solidFill>
                  <a:srgbClr val="F4C342"/>
                </a:solidFill>
                <a:latin typeface="Canva Sans Bold"/>
              </a:rPr>
              <a:t>mobile app</a:t>
            </a:r>
            <a:r>
              <a:rPr lang="en-US" sz="2400">
                <a:solidFill>
                  <a:srgbClr val="FFFFFF"/>
                </a:solidFill>
                <a:latin typeface="Canva Sans Bold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17258" y="6838950"/>
            <a:ext cx="4288558" cy="291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Using a combination of visual displays and voice output mechanisms, the recognized ASL symbols are </a:t>
            </a:r>
            <a:r>
              <a:rPr lang="en-US" sz="2400">
                <a:solidFill>
                  <a:srgbClr val="F4C342"/>
                </a:solidFill>
                <a:latin typeface="Canva Sans Bold"/>
              </a:rPr>
              <a:t>presented </a:t>
            </a:r>
            <a:r>
              <a:rPr lang="en-US" sz="2400">
                <a:solidFill>
                  <a:srgbClr val="FFFFFF"/>
                </a:solidFill>
                <a:latin typeface="Canva Sans Bold"/>
              </a:rPr>
              <a:t>to the user, enabling both </a:t>
            </a:r>
            <a:r>
              <a:rPr lang="en-US" sz="2400">
                <a:solidFill>
                  <a:srgbClr val="F4C342"/>
                </a:solidFill>
                <a:latin typeface="Canva Sans Bold"/>
              </a:rPr>
              <a:t>visual </a:t>
            </a:r>
            <a:r>
              <a:rPr lang="en-US" sz="2400">
                <a:solidFill>
                  <a:srgbClr val="FFFFFF"/>
                </a:solidFill>
                <a:latin typeface="Canva Sans Bold"/>
              </a:rPr>
              <a:t>and </a:t>
            </a:r>
            <a:r>
              <a:rPr lang="en-US" sz="2400">
                <a:solidFill>
                  <a:srgbClr val="F4C342"/>
                </a:solidFill>
                <a:latin typeface="Canva Sans Bold"/>
              </a:rPr>
              <a:t>auditory </a:t>
            </a:r>
            <a:r>
              <a:rPr lang="en-US" sz="2400">
                <a:solidFill>
                  <a:srgbClr val="FFFFFF"/>
                </a:solidFill>
                <a:latin typeface="Canva Sans Bold"/>
              </a:rPr>
              <a:t>comprehension.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3906" y="3188531"/>
            <a:ext cx="3388048" cy="6545838"/>
            <a:chOff x="0" y="0"/>
            <a:chExt cx="3133810" cy="60546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6054641"/>
            </a:xfrm>
            <a:custGeom>
              <a:avLst/>
              <a:gdLst/>
              <a:ahLst/>
              <a:cxnLst/>
              <a:rect r="r" b="b" t="t" l="l"/>
              <a:pathLst>
                <a:path h="6054641" w="3133810">
                  <a:moveTo>
                    <a:pt x="3009350" y="6054641"/>
                  </a:moveTo>
                  <a:lnTo>
                    <a:pt x="124460" y="6054641"/>
                  </a:lnTo>
                  <a:cubicBezTo>
                    <a:pt x="55880" y="6054641"/>
                    <a:pt x="0" y="5998761"/>
                    <a:pt x="0" y="59301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930181"/>
                  </a:lnTo>
                  <a:cubicBezTo>
                    <a:pt x="3133810" y="5998761"/>
                    <a:pt x="3077930" y="6054641"/>
                    <a:pt x="3009350" y="605464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422422" y="3249672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C1FF72"/>
                </a:solidFill>
                <a:latin typeface="Open Sans 2 Bold"/>
              </a:rPr>
              <a:t> </a:t>
            </a:r>
            <a:r>
              <a:rPr lang="en-US" sz="2799" u="sng">
                <a:solidFill>
                  <a:srgbClr val="C1FF72"/>
                </a:solidFill>
                <a:latin typeface="Open Sans 2 Bold"/>
              </a:rPr>
              <a:t>Sensors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5166" y="3872708"/>
            <a:ext cx="2657633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Flex Sensors: These willl be attached to each finger and measure the degree of flexion in each finger joint to detect sign language gestures.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5166" y="7290254"/>
            <a:ext cx="2657633" cy="24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Accelerometer: It will provide orientation and motion data, which will help distinguish signs and gestures.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08679" y="3188531"/>
            <a:ext cx="3388048" cy="6545838"/>
            <a:chOff x="0" y="0"/>
            <a:chExt cx="3133810" cy="6054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6054641"/>
            </a:xfrm>
            <a:custGeom>
              <a:avLst/>
              <a:gdLst/>
              <a:ahLst/>
              <a:cxnLst/>
              <a:rect r="r" b="b" t="t" l="l"/>
              <a:pathLst>
                <a:path h="6054641" w="3133810">
                  <a:moveTo>
                    <a:pt x="3009350" y="6054641"/>
                  </a:moveTo>
                  <a:lnTo>
                    <a:pt x="124460" y="6054641"/>
                  </a:lnTo>
                  <a:cubicBezTo>
                    <a:pt x="55880" y="6054641"/>
                    <a:pt x="0" y="5998761"/>
                    <a:pt x="0" y="59301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930181"/>
                  </a:lnTo>
                  <a:cubicBezTo>
                    <a:pt x="3133810" y="5998761"/>
                    <a:pt x="3077930" y="6054641"/>
                    <a:pt x="3009350" y="605464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756571" y="3283553"/>
            <a:ext cx="338742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sng">
                <a:solidFill>
                  <a:srgbClr val="C1FF72"/>
                </a:solidFill>
                <a:latin typeface="Open Sans 2 Bold"/>
              </a:rPr>
              <a:t>Microcontroller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7632" y="4017335"/>
            <a:ext cx="2657633" cy="24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Arduino Nano willl be   used as the main controller to process data from the sensors, accelerometer.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7632" y="6961473"/>
            <a:ext cx="2657633" cy="24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It will interpret the sign language gestures, convert them into text, and send data for the speech synthesis.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7528" y="3188531"/>
            <a:ext cx="3388048" cy="6545838"/>
            <a:chOff x="0" y="0"/>
            <a:chExt cx="3133810" cy="60546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6054641"/>
            </a:xfrm>
            <a:custGeom>
              <a:avLst/>
              <a:gdLst/>
              <a:ahLst/>
              <a:cxnLst/>
              <a:rect r="r" b="b" t="t" l="l"/>
              <a:pathLst>
                <a:path h="6054641" w="3133810">
                  <a:moveTo>
                    <a:pt x="3009350" y="6054641"/>
                  </a:moveTo>
                  <a:lnTo>
                    <a:pt x="124460" y="6054641"/>
                  </a:lnTo>
                  <a:cubicBezTo>
                    <a:pt x="55880" y="6054641"/>
                    <a:pt x="0" y="5998761"/>
                    <a:pt x="0" y="59301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930181"/>
                  </a:lnTo>
                  <a:cubicBezTo>
                    <a:pt x="3133810" y="5998761"/>
                    <a:pt x="3077930" y="6054641"/>
                    <a:pt x="3009350" y="605464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72625" y="3283553"/>
            <a:ext cx="3163901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sng">
                <a:solidFill>
                  <a:srgbClr val="C1FF72"/>
                </a:solidFill>
                <a:latin typeface="Open Sans 2 Bold"/>
              </a:rPr>
              <a:t>Communication Module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91675" y="4791678"/>
            <a:ext cx="2657633" cy="36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Bluetooth(HC-05 module) or other wireless communication technology can be used to send and receive data between the glove and external devices.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222301" y="3188531"/>
            <a:ext cx="3388048" cy="6545838"/>
            <a:chOff x="0" y="0"/>
            <a:chExt cx="3133810" cy="60546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33810" cy="6054641"/>
            </a:xfrm>
            <a:custGeom>
              <a:avLst/>
              <a:gdLst/>
              <a:ahLst/>
              <a:cxnLst/>
              <a:rect r="r" b="b" t="t" l="l"/>
              <a:pathLst>
                <a:path h="6054641" w="3133810">
                  <a:moveTo>
                    <a:pt x="3009350" y="6054641"/>
                  </a:moveTo>
                  <a:lnTo>
                    <a:pt x="124460" y="6054641"/>
                  </a:lnTo>
                  <a:cubicBezTo>
                    <a:pt x="55880" y="6054641"/>
                    <a:pt x="0" y="5998761"/>
                    <a:pt x="0" y="59301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930181"/>
                  </a:lnTo>
                  <a:cubicBezTo>
                    <a:pt x="3133810" y="5998761"/>
                    <a:pt x="3077930" y="6054641"/>
                    <a:pt x="3009350" y="605464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422326" y="3283553"/>
            <a:ext cx="2803146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sng">
                <a:solidFill>
                  <a:srgbClr val="C1FF72"/>
                </a:solidFill>
                <a:latin typeface="Open Sans 2 Bold"/>
              </a:rPr>
              <a:t>External Device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2326" y="4449413"/>
            <a:ext cx="2657633" cy="204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The bluetooth module will be connected to an app via bluetooth connection.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3575" y="481831"/>
            <a:ext cx="144937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2 Bold"/>
              </a:rPr>
              <a:t>IMPLEMENTATION AND TECHNOLOGY USED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3575" y="1977256"/>
            <a:ext cx="51209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29LT Adir Bold"/>
              </a:rPr>
              <a:t>TECHNOLOGY TO BE USED:</a:t>
            </a:r>
          </a:p>
        </p:txBody>
      </p:sp>
      <p:grpSp>
        <p:nvGrpSpPr>
          <p:cNvPr name="Group 22" id="22"/>
          <p:cNvGrpSpPr/>
          <p:nvPr/>
        </p:nvGrpSpPr>
        <p:grpSpPr>
          <a:xfrm rot="-10106257">
            <a:off x="-2580791" y="-765890"/>
            <a:ext cx="4144169" cy="414416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473179" y="8435943"/>
            <a:ext cx="3629641" cy="36296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904737" y="8574224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077074" y="7616957"/>
            <a:ext cx="1637972" cy="163797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501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386455" y="9387618"/>
            <a:ext cx="693504" cy="69350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450901" y="6856603"/>
            <a:ext cx="2657633" cy="24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C342"/>
                </a:solidFill>
                <a:latin typeface="Agrandir"/>
              </a:rPr>
              <a:t>The letters and numbers detected by the arduino nano will be displayed along with voice output in the app.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277258"/>
            <a:ext cx="3917710" cy="7981042"/>
            <a:chOff x="0" y="0"/>
            <a:chExt cx="5863109" cy="119441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5799609" cy="11880651"/>
            </a:xfrm>
            <a:custGeom>
              <a:avLst/>
              <a:gdLst/>
              <a:ahLst/>
              <a:cxnLst/>
              <a:rect r="r" b="b" t="t" l="l"/>
              <a:pathLst>
                <a:path h="11880651" w="5799609">
                  <a:moveTo>
                    <a:pt x="5706899" y="11880651"/>
                  </a:moveTo>
                  <a:lnTo>
                    <a:pt x="92710" y="11880651"/>
                  </a:lnTo>
                  <a:cubicBezTo>
                    <a:pt x="41910" y="11880651"/>
                    <a:pt x="0" y="11838741"/>
                    <a:pt x="0" y="117879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1786670"/>
                  </a:lnTo>
                  <a:cubicBezTo>
                    <a:pt x="5799609" y="11838741"/>
                    <a:pt x="5757699" y="11880651"/>
                    <a:pt x="5706899" y="1188065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63109" cy="11944151"/>
            </a:xfrm>
            <a:custGeom>
              <a:avLst/>
              <a:gdLst/>
              <a:ahLst/>
              <a:cxnLst/>
              <a:rect r="r" b="b" t="t" l="l"/>
              <a:pathLst>
                <a:path h="11944151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1819691"/>
                  </a:lnTo>
                  <a:cubicBezTo>
                    <a:pt x="5803419" y="11855251"/>
                    <a:pt x="5774209" y="11884461"/>
                    <a:pt x="5738649" y="11884461"/>
                  </a:cubicBezTo>
                  <a:lnTo>
                    <a:pt x="124460" y="11884461"/>
                  </a:lnTo>
                  <a:cubicBezTo>
                    <a:pt x="88900" y="11884461"/>
                    <a:pt x="59690" y="11855251"/>
                    <a:pt x="59690" y="118196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19691"/>
                  </a:lnTo>
                  <a:cubicBezTo>
                    <a:pt x="0" y="11888270"/>
                    <a:pt x="55880" y="11944151"/>
                    <a:pt x="124460" y="11944151"/>
                  </a:cubicBezTo>
                  <a:lnTo>
                    <a:pt x="5738649" y="11944151"/>
                  </a:lnTo>
                  <a:cubicBezTo>
                    <a:pt x="5807229" y="11944151"/>
                    <a:pt x="5863109" y="11888270"/>
                    <a:pt x="5863109" y="11819691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2D415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98987" y="1635411"/>
            <a:ext cx="1002157" cy="278678"/>
            <a:chOff x="0" y="0"/>
            <a:chExt cx="1336210" cy="3715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028700" y="2207398"/>
            <a:ext cx="3917710" cy="0"/>
          </a:xfrm>
          <a:prstGeom prst="line">
            <a:avLst/>
          </a:prstGeom>
          <a:ln cap="flat" w="38100">
            <a:solidFill>
              <a:srgbClr val="F4C3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5132997" y="1277258"/>
            <a:ext cx="3917710" cy="7981042"/>
            <a:chOff x="0" y="0"/>
            <a:chExt cx="5863109" cy="119441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1750" y="31750"/>
              <a:ext cx="5799609" cy="11880651"/>
            </a:xfrm>
            <a:custGeom>
              <a:avLst/>
              <a:gdLst/>
              <a:ahLst/>
              <a:cxnLst/>
              <a:rect r="r" b="b" t="t" l="l"/>
              <a:pathLst>
                <a:path h="11880651" w="5799609">
                  <a:moveTo>
                    <a:pt x="5706899" y="11880651"/>
                  </a:moveTo>
                  <a:lnTo>
                    <a:pt x="92710" y="11880651"/>
                  </a:lnTo>
                  <a:cubicBezTo>
                    <a:pt x="41910" y="11880651"/>
                    <a:pt x="0" y="11838741"/>
                    <a:pt x="0" y="117879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1786670"/>
                  </a:lnTo>
                  <a:cubicBezTo>
                    <a:pt x="5799609" y="11838741"/>
                    <a:pt x="5757699" y="11880651"/>
                    <a:pt x="5706899" y="1188065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63109" cy="11944151"/>
            </a:xfrm>
            <a:custGeom>
              <a:avLst/>
              <a:gdLst/>
              <a:ahLst/>
              <a:cxnLst/>
              <a:rect r="r" b="b" t="t" l="l"/>
              <a:pathLst>
                <a:path h="11944151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1819691"/>
                  </a:lnTo>
                  <a:cubicBezTo>
                    <a:pt x="5803419" y="11855251"/>
                    <a:pt x="5774209" y="11884461"/>
                    <a:pt x="5738649" y="11884461"/>
                  </a:cubicBezTo>
                  <a:lnTo>
                    <a:pt x="124460" y="11884461"/>
                  </a:lnTo>
                  <a:cubicBezTo>
                    <a:pt x="88900" y="11884461"/>
                    <a:pt x="59690" y="11855251"/>
                    <a:pt x="59690" y="118196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19691"/>
                  </a:lnTo>
                  <a:cubicBezTo>
                    <a:pt x="0" y="11888270"/>
                    <a:pt x="55880" y="11944151"/>
                    <a:pt x="124460" y="11944151"/>
                  </a:cubicBezTo>
                  <a:lnTo>
                    <a:pt x="5738649" y="11944151"/>
                  </a:lnTo>
                  <a:cubicBezTo>
                    <a:pt x="5807229" y="11944151"/>
                    <a:pt x="5863109" y="11888270"/>
                    <a:pt x="5863109" y="11819691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2D415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803283" y="1635411"/>
            <a:ext cx="1002157" cy="278678"/>
            <a:chOff x="0" y="0"/>
            <a:chExt cx="1336210" cy="37157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32" id="32"/>
          <p:cNvSpPr/>
          <p:nvPr/>
        </p:nvSpPr>
        <p:spPr>
          <a:xfrm>
            <a:off x="5132997" y="2188348"/>
            <a:ext cx="3917710" cy="0"/>
          </a:xfrm>
          <a:prstGeom prst="line">
            <a:avLst/>
          </a:prstGeom>
          <a:ln cap="flat" w="38100">
            <a:solidFill>
              <a:srgbClr val="F4C3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9237293" y="1277258"/>
            <a:ext cx="3917710" cy="7981042"/>
            <a:chOff x="0" y="0"/>
            <a:chExt cx="5863109" cy="1194415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31750" y="31750"/>
              <a:ext cx="5799609" cy="11880651"/>
            </a:xfrm>
            <a:custGeom>
              <a:avLst/>
              <a:gdLst/>
              <a:ahLst/>
              <a:cxnLst/>
              <a:rect r="r" b="b" t="t" l="l"/>
              <a:pathLst>
                <a:path h="11880651" w="5799609">
                  <a:moveTo>
                    <a:pt x="5706899" y="11880651"/>
                  </a:moveTo>
                  <a:lnTo>
                    <a:pt x="92710" y="11880651"/>
                  </a:lnTo>
                  <a:cubicBezTo>
                    <a:pt x="41910" y="11880651"/>
                    <a:pt x="0" y="11838741"/>
                    <a:pt x="0" y="117879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1786670"/>
                  </a:lnTo>
                  <a:cubicBezTo>
                    <a:pt x="5799609" y="11838741"/>
                    <a:pt x="5757699" y="11880651"/>
                    <a:pt x="5706899" y="1188065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863109" cy="11944151"/>
            </a:xfrm>
            <a:custGeom>
              <a:avLst/>
              <a:gdLst/>
              <a:ahLst/>
              <a:cxnLst/>
              <a:rect r="r" b="b" t="t" l="l"/>
              <a:pathLst>
                <a:path h="11944151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1819691"/>
                  </a:lnTo>
                  <a:cubicBezTo>
                    <a:pt x="5803419" y="11855251"/>
                    <a:pt x="5774209" y="11884461"/>
                    <a:pt x="5738649" y="11884461"/>
                  </a:cubicBezTo>
                  <a:lnTo>
                    <a:pt x="124460" y="11884461"/>
                  </a:lnTo>
                  <a:cubicBezTo>
                    <a:pt x="88900" y="11884461"/>
                    <a:pt x="59690" y="11855251"/>
                    <a:pt x="59690" y="118196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19691"/>
                  </a:lnTo>
                  <a:cubicBezTo>
                    <a:pt x="0" y="11888270"/>
                    <a:pt x="55880" y="11944151"/>
                    <a:pt x="124460" y="11944151"/>
                  </a:cubicBezTo>
                  <a:lnTo>
                    <a:pt x="5738649" y="11944151"/>
                  </a:lnTo>
                  <a:cubicBezTo>
                    <a:pt x="5807229" y="11944151"/>
                    <a:pt x="5863109" y="11888270"/>
                    <a:pt x="5863109" y="11819691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2D4154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1907580" y="1635411"/>
            <a:ext cx="1002157" cy="278678"/>
            <a:chOff x="0" y="0"/>
            <a:chExt cx="1336210" cy="371571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46" id="46"/>
          <p:cNvSpPr/>
          <p:nvPr/>
        </p:nvSpPr>
        <p:spPr>
          <a:xfrm>
            <a:off x="9237293" y="2207398"/>
            <a:ext cx="3917710" cy="0"/>
          </a:xfrm>
          <a:prstGeom prst="line">
            <a:avLst/>
          </a:prstGeom>
          <a:ln cap="flat" w="38100">
            <a:solidFill>
              <a:srgbClr val="F4C3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16372014" y="5967100"/>
            <a:ext cx="1637972" cy="1637972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501D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341590" y="1277258"/>
            <a:ext cx="3917710" cy="7981042"/>
            <a:chOff x="0" y="0"/>
            <a:chExt cx="5863109" cy="1194415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31750" y="31750"/>
              <a:ext cx="5799609" cy="11880651"/>
            </a:xfrm>
            <a:custGeom>
              <a:avLst/>
              <a:gdLst/>
              <a:ahLst/>
              <a:cxnLst/>
              <a:rect r="r" b="b" t="t" l="l"/>
              <a:pathLst>
                <a:path h="11880651" w="5799609">
                  <a:moveTo>
                    <a:pt x="5706899" y="11880651"/>
                  </a:moveTo>
                  <a:lnTo>
                    <a:pt x="92710" y="11880651"/>
                  </a:lnTo>
                  <a:cubicBezTo>
                    <a:pt x="41910" y="11880651"/>
                    <a:pt x="0" y="11838741"/>
                    <a:pt x="0" y="117879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1786670"/>
                  </a:lnTo>
                  <a:cubicBezTo>
                    <a:pt x="5799609" y="11838741"/>
                    <a:pt x="5757699" y="11880651"/>
                    <a:pt x="5706899" y="11880651"/>
                  </a:cubicBezTo>
                  <a:close/>
                </a:path>
              </a:pathLst>
            </a:custGeom>
            <a:solidFill>
              <a:srgbClr val="162B3D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863109" cy="11944151"/>
            </a:xfrm>
            <a:custGeom>
              <a:avLst/>
              <a:gdLst/>
              <a:ahLst/>
              <a:cxnLst/>
              <a:rect r="r" b="b" t="t" l="l"/>
              <a:pathLst>
                <a:path h="11944151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1819691"/>
                  </a:lnTo>
                  <a:cubicBezTo>
                    <a:pt x="5803419" y="11855251"/>
                    <a:pt x="5774209" y="11884461"/>
                    <a:pt x="5738649" y="11884461"/>
                  </a:cubicBezTo>
                  <a:lnTo>
                    <a:pt x="124460" y="11884461"/>
                  </a:lnTo>
                  <a:cubicBezTo>
                    <a:pt x="88900" y="11884461"/>
                    <a:pt x="59690" y="11855251"/>
                    <a:pt x="59690" y="118196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19691"/>
                  </a:lnTo>
                  <a:cubicBezTo>
                    <a:pt x="0" y="11888270"/>
                    <a:pt x="55880" y="11944151"/>
                    <a:pt x="124460" y="11944151"/>
                  </a:cubicBezTo>
                  <a:lnTo>
                    <a:pt x="5738649" y="11944151"/>
                  </a:lnTo>
                  <a:cubicBezTo>
                    <a:pt x="5807229" y="11944151"/>
                    <a:pt x="5863109" y="11888270"/>
                    <a:pt x="5863109" y="11819691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2D4154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6011877" y="1635411"/>
            <a:ext cx="1002157" cy="278678"/>
            <a:chOff x="0" y="0"/>
            <a:chExt cx="1336210" cy="371571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42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63" id="63"/>
          <p:cNvSpPr/>
          <p:nvPr/>
        </p:nvSpPr>
        <p:spPr>
          <a:xfrm>
            <a:off x="13341590" y="2207398"/>
            <a:ext cx="3917710" cy="0"/>
          </a:xfrm>
          <a:prstGeom prst="line">
            <a:avLst/>
          </a:prstGeom>
          <a:ln cap="flat" w="38100">
            <a:solidFill>
              <a:srgbClr val="F4C3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4" id="64"/>
          <p:cNvSpPr txBox="true"/>
          <p:nvPr/>
        </p:nvSpPr>
        <p:spPr>
          <a:xfrm rot="0">
            <a:off x="13341590" y="2502673"/>
            <a:ext cx="3893039" cy="49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sz="2927">
                <a:solidFill>
                  <a:srgbClr val="C1FF72"/>
                </a:solidFill>
                <a:latin typeface="Asap Condensed Bold"/>
              </a:rPr>
              <a:t>Health Monitoring: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783653" y="3861308"/>
            <a:ext cx="3004287" cy="307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1"/>
              </a:lnSpc>
            </a:pPr>
            <a:r>
              <a:rPr lang="en-US" sz="3062" spc="67">
                <a:solidFill>
                  <a:srgbClr val="F4C342"/>
                </a:solidFill>
                <a:latin typeface="Dumondi Condensed"/>
              </a:rPr>
              <a:t>The system can be paired with fitness sensors to monitor the health and well-being of individuals, contributing to their overall quality of life.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167407" y="2493148"/>
            <a:ext cx="4174183" cy="50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C1FF72"/>
                </a:solidFill>
                <a:latin typeface="Asap Condensed Bold"/>
              </a:rPr>
              <a:t>Home Automation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153755" y="2465498"/>
            <a:ext cx="3893039" cy="10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sz="2927">
                <a:solidFill>
                  <a:srgbClr val="C1FF72"/>
                </a:solidFill>
                <a:latin typeface="Asap Condensed Bold"/>
              </a:rPr>
              <a:t>Expanded Language Support: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28700" y="2502673"/>
            <a:ext cx="3893039" cy="10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sz="2927">
                <a:solidFill>
                  <a:srgbClr val="C1FF72"/>
                </a:solidFill>
                <a:latin typeface="Asap Condensed Bold"/>
              </a:rPr>
              <a:t>Integration with Various Services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589708" y="3861308"/>
            <a:ext cx="3004287" cy="438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1"/>
              </a:lnSpc>
            </a:pPr>
            <a:r>
              <a:rPr lang="en-US" sz="3062" spc="67">
                <a:solidFill>
                  <a:srgbClr val="F4C342"/>
                </a:solidFill>
                <a:latin typeface="Dumondi Condensed"/>
              </a:rPr>
              <a:t>Expanding the range of supported sign languages is essential, as different regions have their own unique sign languages. Supporting more languages can make the technology more inclusive.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00060" y="3861308"/>
            <a:ext cx="3004287" cy="394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1"/>
              </a:lnSpc>
            </a:pPr>
            <a:r>
              <a:rPr lang="en-US" sz="3062" spc="67">
                <a:solidFill>
                  <a:srgbClr val="F4C342"/>
                </a:solidFill>
                <a:latin typeface="Dumondi Condensed"/>
              </a:rPr>
              <a:t>The system can be further integrated with various services, potentially creating employment opportunities for individuals with hearing and speech impairments.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15300445" y="8902584"/>
            <a:ext cx="711432" cy="711432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6372014" y="8472179"/>
            <a:ext cx="3629641" cy="3629641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342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-456251" y="8685246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2" y="0"/>
                </a:lnTo>
                <a:lnTo>
                  <a:pt x="2969902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9543820" y="3785108"/>
            <a:ext cx="3304657" cy="332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</a:pPr>
            <a:r>
              <a:rPr lang="en-US" sz="2681">
                <a:solidFill>
                  <a:srgbClr val="F4C342"/>
                </a:solidFill>
                <a:latin typeface="29LT Adir"/>
              </a:rPr>
              <a:t>The system can be enhanced with control capabilities for home automation, enabling users to control various household appliances using sign language.</a:t>
            </a:r>
          </a:p>
        </p:txBody>
      </p:sp>
      <p:grpSp>
        <p:nvGrpSpPr>
          <p:cNvPr name="Group 79" id="79"/>
          <p:cNvGrpSpPr/>
          <p:nvPr/>
        </p:nvGrpSpPr>
        <p:grpSpPr>
          <a:xfrm rot="0">
            <a:off x="3702214" y="1635411"/>
            <a:ext cx="1002157" cy="278678"/>
            <a:chOff x="0" y="0"/>
            <a:chExt cx="1336210" cy="371571"/>
          </a:xfrm>
        </p:grpSpPr>
        <p:grpSp>
          <p:nvGrpSpPr>
            <p:cNvPr name="Group 80" id="80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89" id="89"/>
          <p:cNvGrpSpPr/>
          <p:nvPr/>
        </p:nvGrpSpPr>
        <p:grpSpPr>
          <a:xfrm rot="0">
            <a:off x="7803283" y="1635411"/>
            <a:ext cx="1002157" cy="278678"/>
            <a:chOff x="0" y="0"/>
            <a:chExt cx="1336210" cy="371571"/>
          </a:xfrm>
        </p:grpSpPr>
        <p:grpSp>
          <p:nvGrpSpPr>
            <p:cNvPr name="Group 90" id="90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9" id="99"/>
          <p:cNvGrpSpPr/>
          <p:nvPr/>
        </p:nvGrpSpPr>
        <p:grpSpPr>
          <a:xfrm rot="0">
            <a:off x="11907580" y="1635411"/>
            <a:ext cx="1002157" cy="278678"/>
            <a:chOff x="0" y="0"/>
            <a:chExt cx="1336210" cy="371571"/>
          </a:xfrm>
        </p:grpSpPr>
        <p:grpSp>
          <p:nvGrpSpPr>
            <p:cNvPr name="Group 100" id="100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09" id="109"/>
          <p:cNvGrpSpPr/>
          <p:nvPr/>
        </p:nvGrpSpPr>
        <p:grpSpPr>
          <a:xfrm rot="0">
            <a:off x="16011877" y="1635411"/>
            <a:ext cx="1002157" cy="278678"/>
            <a:chOff x="0" y="0"/>
            <a:chExt cx="1336210" cy="371571"/>
          </a:xfrm>
        </p:grpSpPr>
        <p:grpSp>
          <p:nvGrpSpPr>
            <p:cNvPr name="Group 110" id="110"/>
            <p:cNvGrpSpPr/>
            <p:nvPr/>
          </p:nvGrpSpPr>
          <p:grpSpPr>
            <a:xfrm rot="0">
              <a:off x="0" y="0"/>
              <a:ext cx="371571" cy="371571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482773" y="0"/>
              <a:ext cx="371571" cy="371571"/>
              <a:chOff x="0" y="0"/>
              <a:chExt cx="812800" cy="8128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964639" y="0"/>
              <a:ext cx="371571" cy="371571"/>
              <a:chOff x="0" y="0"/>
              <a:chExt cx="812800" cy="812800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19" id="119"/>
          <p:cNvSpPr txBox="true"/>
          <p:nvPr/>
        </p:nvSpPr>
        <p:spPr>
          <a:xfrm rot="0">
            <a:off x="6217394" y="165100"/>
            <a:ext cx="51760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DAGBE1JWQ_o</dc:identifier>
  <dcterms:modified xsi:type="dcterms:W3CDTF">2011-08-01T06:04:30Z</dcterms:modified>
  <cp:revision>1</cp:revision>
  <dc:title>White and Blue Professional Modern Technology Pitch Deck Presentation</dc:title>
</cp:coreProperties>
</file>